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hild looking through binoculars at a snowy mountain landscape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mall rocky island covered with grass and surrounded by ocean with blue sky in the background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Red boat moored by a dock in a river with trees along the shoreline and a cloudy blue sky in the background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Big Mountain Resort Projec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Big Mountain Resort Project</a:t>
            </a:r>
          </a:p>
        </p:txBody>
      </p:sp>
      <p:sp>
        <p:nvSpPr>
          <p:cNvPr id="138" name="Presented by - Swati Sharma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Presented by - Swati Sharma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Red boat moored by a dock in a river with trees along the shoreline and a cloudy blue sky in the background" descr="Red boat moored by a dock in a river with trees along the shoreline and a cloudy blue sky in the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9017" t="0" r="27388" b="0"/>
          <a:stretch>
            <a:fillRect/>
          </a:stretch>
        </p:blipFill>
        <p:spPr>
          <a:xfrm>
            <a:off x="12598399" y="3641951"/>
            <a:ext cx="10007601" cy="8851901"/>
          </a:xfrm>
          <a:prstGeom prst="rect">
            <a:avLst/>
          </a:prstGeom>
        </p:spPr>
      </p:pic>
      <p:sp>
        <p:nvSpPr>
          <p:cNvPr id="141" name="What is the Problem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Problem?</a:t>
            </a:r>
          </a:p>
        </p:txBody>
      </p:sp>
      <p:sp>
        <p:nvSpPr>
          <p:cNvPr id="142" name="What opportunities exist to effectively develop and implement a new pricing strategy that can maximize capitalization and increase revenue to offset their recent operating cost by $1,540,000 this season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What opportunities exist to effectively develop and implement a new pricing strategy that can maximize capitalization and increase revenue to offset their recent operating cost by $1,540,000 this season.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Exploratory Data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Exploratory Data Analysis</a:t>
            </a:r>
          </a:p>
        </p:txBody>
      </p:sp>
      <p:sp>
        <p:nvSpPr>
          <p:cNvPr id="145" name="Gain a high level view of relationships amongst the featur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Gain a high level view of relationships amongst the features</a:t>
            </a: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 algn="ctr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 algn="ctr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375138" indent="-375138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Resorts situated with densely located population provides night skiing too, as there is some positive correlation between the ratio of night skiing area with the number of resorts per capita</a:t>
            </a:r>
          </a:p>
          <a:p>
            <a:pPr marL="375138" indent="-375138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375138" indent="-375138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A night skiing capacity is positively related to the price a resort can charge. </a:t>
            </a:r>
          </a:p>
          <a:p>
            <a:pPr marL="375138" indent="-375138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375138" indent="-375138">
              <a:spcBef>
                <a:spcPts val="0"/>
              </a:spcBef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Runs, total_chairs is positive correlated with ticket price too. High the total no. of chairs, higher the ticket price.</a:t>
            </a:r>
          </a:p>
        </p:txBody>
      </p:sp>
      <p:pic>
        <p:nvPicPr>
          <p:cNvPr id="146" name="unknown.png" descr="unknow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82402" y="3430483"/>
            <a:ext cx="10265046" cy="93931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Further Analysis via Pre-processing and Training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3419">
              <a:defRPr sz="9407"/>
            </a:lvl1pPr>
          </a:lstStyle>
          <a:p>
            <a:pPr/>
            <a:r>
              <a:t>Further Analysis via Pre-processing and Training data </a:t>
            </a:r>
          </a:p>
        </p:txBody>
      </p:sp>
      <p:sp>
        <p:nvSpPr>
          <p:cNvPr id="149" name="Identified dominant features using Random forest regression model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Identified dominant features using Random forest regression model</a:t>
            </a:r>
          </a:p>
          <a:p>
            <a:pPr marL="0" indent="0">
              <a:spcBef>
                <a:spcPts val="0"/>
              </a:spcBef>
              <a:buSzTx/>
              <a:buNone/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422030" indent="-422030">
              <a:spcBef>
                <a:spcPts val="0"/>
              </a:spcBef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Vertical_drop</a:t>
            </a:r>
          </a:p>
          <a:p>
            <a:pPr marL="422030" indent="-422030">
              <a:spcBef>
                <a:spcPts val="0"/>
              </a:spcBef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Snow Making_ac, total_chairs</a:t>
            </a:r>
          </a:p>
          <a:p>
            <a:pPr marL="422030" indent="-422030">
              <a:spcBef>
                <a:spcPts val="0"/>
              </a:spcBef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fastQuads</a:t>
            </a:r>
          </a:p>
          <a:p>
            <a:pPr marL="422030" indent="-422030">
              <a:spcBef>
                <a:spcPts val="0"/>
              </a:spcBef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Runs, </a:t>
            </a:r>
          </a:p>
          <a:p>
            <a:pPr marL="422030" indent="-422030">
              <a:spcBef>
                <a:spcPts val="0"/>
              </a:spcBef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LongestRun_mi, </a:t>
            </a:r>
          </a:p>
          <a:p>
            <a:pPr marL="422030" indent="-422030">
              <a:spcBef>
                <a:spcPts val="0"/>
              </a:spcBef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trams</a:t>
            </a:r>
          </a:p>
          <a:p>
            <a:pPr marL="422030" indent="-422030">
              <a:spcBef>
                <a:spcPts val="0"/>
              </a:spcBef>
              <a:defRPr sz="36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SkiableTerrain_ac</a:t>
            </a:r>
          </a:p>
        </p:txBody>
      </p:sp>
      <p:pic>
        <p:nvPicPr>
          <p:cNvPr id="150" name="unknown.png" descr="unknow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98400" y="4450590"/>
            <a:ext cx="10007600" cy="81231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Modeling Results and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Modeling Results and Analysis</a:t>
            </a:r>
          </a:p>
        </p:txBody>
      </p:sp>
      <p:sp>
        <p:nvSpPr>
          <p:cNvPr id="153" name="Graphically compare the distribution features such as vertical_drop, Snow Making_ac, total_chairs, fastQuads, Runs, LongestRun_mi, trams and SkiableTerrain_ac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0" indent="0" defTabSz="817244">
              <a:lnSpc>
                <a:spcPct val="110000"/>
              </a:lnSpc>
              <a:spcBef>
                <a:spcPts val="0"/>
              </a:spcBef>
              <a:buSzTx/>
              <a:buNone/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Graphically compare the distribution features such as vertical_drop, Snow Making_ac, total_chairs, fastQuads, Runs, LongestRun_mi, trams and SkiableTerrain_ac</a:t>
            </a:r>
          </a:p>
          <a:p>
            <a:pPr marL="0" indent="0" defTabSz="817244">
              <a:lnSpc>
                <a:spcPct val="110000"/>
              </a:lnSpc>
              <a:spcBef>
                <a:spcPts val="0"/>
              </a:spcBef>
              <a:buSzTx/>
              <a:buNone/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 defTabSz="817244">
              <a:lnSpc>
                <a:spcPct val="110000"/>
              </a:lnSpc>
              <a:spcBef>
                <a:spcPts val="0"/>
              </a:spcBef>
              <a:buSzTx/>
              <a:buNone/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 algn="ctr" defTabSz="817244">
              <a:lnSpc>
                <a:spcPct val="110000"/>
              </a:lnSpc>
              <a:spcBef>
                <a:spcPts val="0"/>
              </a:spcBef>
              <a:buSzTx/>
              <a:buNone/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371387" indent="-371387" defTabSz="817244">
              <a:lnSpc>
                <a:spcPct val="110000"/>
              </a:lnSpc>
              <a:spcBef>
                <a:spcPts val="0"/>
              </a:spcBef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Doing well for vertical drop.</a:t>
            </a:r>
          </a:p>
          <a:p>
            <a:pPr marL="371387" indent="-371387" defTabSz="817244">
              <a:lnSpc>
                <a:spcPct val="110000"/>
              </a:lnSpc>
              <a:spcBef>
                <a:spcPts val="0"/>
              </a:spcBef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371387" indent="-371387" defTabSz="817244">
              <a:lnSpc>
                <a:spcPct val="110000"/>
              </a:lnSpc>
              <a:spcBef>
                <a:spcPts val="0"/>
              </a:spcBef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Big Mountain tops the league table of snow making area.</a:t>
            </a:r>
          </a:p>
          <a:p>
            <a:pPr marL="371387" indent="-371387" defTabSz="817244">
              <a:lnSpc>
                <a:spcPct val="110000"/>
              </a:lnSpc>
              <a:spcBef>
                <a:spcPts val="0"/>
              </a:spcBef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371387" indent="-371387" defTabSz="817244">
              <a:lnSpc>
                <a:spcPct val="110000"/>
              </a:lnSpc>
              <a:spcBef>
                <a:spcPts val="0"/>
              </a:spcBef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Highest number of total chairs</a:t>
            </a:r>
          </a:p>
          <a:p>
            <a:pPr marL="0" indent="0" defTabSz="817244">
              <a:lnSpc>
                <a:spcPct val="110000"/>
              </a:lnSpc>
              <a:spcBef>
                <a:spcPts val="0"/>
              </a:spcBef>
              <a:buSzTx/>
              <a:buNone/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371387" indent="-371387" defTabSz="817244">
              <a:lnSpc>
                <a:spcPct val="110000"/>
              </a:lnSpc>
              <a:spcBef>
                <a:spcPts val="0"/>
              </a:spcBef>
              <a:defRPr sz="3465">
                <a:effectLst>
                  <a:outerShdw sx="100000" sy="100000" kx="0" ky="0" algn="b" rotWithShape="0" blurRad="25146" dist="2375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Big Mountain is amongst the resorts with the largest amount of skiable terrain.</a:t>
            </a:r>
          </a:p>
        </p:txBody>
      </p:sp>
      <p:pic>
        <p:nvPicPr>
          <p:cNvPr id="154" name="unknown.png" descr="unknow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07016" y="3650286"/>
            <a:ext cx="7703216" cy="42815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unknown.png" descr="unknow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07016" y="8523802"/>
            <a:ext cx="7703216" cy="42815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Recommendation and Key Finding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2950">
              <a:defRPr sz="10080"/>
            </a:lvl1pPr>
          </a:lstStyle>
          <a:p>
            <a:pPr/>
            <a:r>
              <a:t>Recommendation and Key Findings</a:t>
            </a:r>
          </a:p>
        </p:txBody>
      </p:sp>
      <p:sp>
        <p:nvSpPr>
          <p:cNvPr id="158" name="Resort can close unto 5 runs as there is no revenue impact until, closures down to &gt;=6…"/>
          <p:cNvSpPr txBox="1"/>
          <p:nvPr>
            <p:ph type="body" sz="half" idx="1"/>
          </p:nvPr>
        </p:nvSpPr>
        <p:spPr>
          <a:xfrm>
            <a:off x="1790700" y="3644900"/>
            <a:ext cx="11748200" cy="8150322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Resort can close unto 5 runs as there is no revenue impact until, closures down to &gt;=6</a:t>
            </a: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Big Mountain Resort modeled price came as 90.12 dollars with expected mean absolute error of 9.57 dollars, suggest a room for increase in ticket price.</a:t>
            </a: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Recommended Scenario:</a:t>
            </a: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Adding a run, Increase the vertical drop by 150 feet, and install an additional chair lift - Justify ticket price support by $0.14 which totaled to $247768 over the season. </a:t>
            </a:r>
          </a:p>
        </p:txBody>
      </p:sp>
      <p:pic>
        <p:nvPicPr>
          <p:cNvPr id="159" name="unknown.png" descr="unknow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2467" y="4429992"/>
            <a:ext cx="9079090" cy="48560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Red boat moored by a dock in a river with trees along the shoreline and a cloudy blue sky in the background" descr="Red boat moored by a dock in a river with trees along the shoreline and a cloudy blue sky in the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2020" t="0" r="12020" b="0"/>
          <a:stretch>
            <a:fillRect/>
          </a:stretch>
        </p:blipFill>
        <p:spPr>
          <a:xfrm>
            <a:off x="13641058" y="3523467"/>
            <a:ext cx="9138194" cy="8082894"/>
          </a:xfrm>
          <a:prstGeom prst="rect">
            <a:avLst/>
          </a:prstGeom>
        </p:spPr>
      </p:pic>
      <p:sp>
        <p:nvSpPr>
          <p:cNvPr id="162" name="Summary and 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 and Conclusion</a:t>
            </a:r>
          </a:p>
        </p:txBody>
      </p:sp>
      <p:sp>
        <p:nvSpPr>
          <p:cNvPr id="163" name="Big Mountain is an upscale resort with some of the best amenities and facilities among other resorts in US which can be unitized more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Big Mountain is an upscale resort with some of the best amenities and facilities among other resorts in US which can be unitized more. </a:t>
            </a:r>
          </a:p>
          <a:p>
            <a:pPr marL="0" indent="0" algn="ctr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  <a:p>
            <a:pPr marL="0" indent="0" algn="ctr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Room for increase in ticket price.</a:t>
            </a: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35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  <a:r>
              <a:t>Would be interesting to learn more about day-to-day operational costs, actual number of visitors, that may affect profitability and revenue increase.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